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60" r:id="rId2"/>
    <p:sldId id="265" r:id="rId3"/>
    <p:sldId id="261" r:id="rId4"/>
    <p:sldId id="262" r:id="rId5"/>
    <p:sldId id="263" r:id="rId6"/>
    <p:sldId id="264" r:id="rId7"/>
    <p:sldId id="266" r:id="rId8"/>
    <p:sldId id="259" r:id="rId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34"/>
    <p:restoredTop sz="94681"/>
  </p:normalViewPr>
  <p:slideViewPr>
    <p:cSldViewPr snapToGrid="0" snapToObjects="1">
      <p:cViewPr varScale="1">
        <p:scale>
          <a:sx n="72" d="100"/>
          <a:sy n="72" d="100"/>
        </p:scale>
        <p:origin x="146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341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Box around the system</a:t>
            </a:r>
          </a:p>
          <a:p>
            <a:r>
              <a:rPr lang="en-US" dirty="0"/>
              <a:t>Box around entity search and call knowledge lookup</a:t>
            </a:r>
          </a:p>
        </p:txBody>
      </p:sp>
    </p:spTree>
    <p:extLst>
      <p:ext uri="{BB962C8B-B14F-4D97-AF65-F5344CB8AC3E}">
        <p14:creationId xmlns:p14="http://schemas.microsoft.com/office/powerpoint/2010/main" val="109267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C7FA-E0D9-F44D-97DE-C02739794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366" y="1354666"/>
            <a:ext cx="11099800" cy="272626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Semantic Search over Structured Data</a:t>
            </a:r>
            <a:br>
              <a:rPr lang="en-US" dirty="0">
                <a:solidFill>
                  <a:srgbClr val="C00000"/>
                </a:solidFill>
              </a:rPr>
            </a:b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1B685A-4D46-F84F-8F06-5725D4383121}"/>
              </a:ext>
            </a:extLst>
          </p:cNvPr>
          <p:cNvSpPr txBox="1"/>
          <p:nvPr/>
        </p:nvSpPr>
        <p:spPr>
          <a:xfrm>
            <a:off x="1896533" y="5711753"/>
            <a:ext cx="9448800" cy="20723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Sainyam</a:t>
            </a: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Galhotra</a:t>
            </a:r>
            <a:r>
              <a:rPr kumimoji="0" lang="en-US" sz="3200" b="1" i="0" u="none" strike="noStrike" cap="none" spc="0" normalizeH="0" baseline="30000" dirty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kumimoji="0" lang="en-US" sz="3200" b="1" i="0" u="none" strike="noStrike" cap="none" spc="0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Udayan</a:t>
            </a: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Khurana</a:t>
            </a:r>
            <a:r>
              <a:rPr kumimoji="0" lang="en-US" sz="3200" b="1" i="0" u="none" strike="noStrike" cap="none" spc="0" normalizeH="0" baseline="30000" dirty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baseline="30000" dirty="0"/>
              <a:t>1</a:t>
            </a:r>
            <a:r>
              <a:rPr lang="en-US" sz="3200" dirty="0"/>
              <a:t>University of Massachusetts Amherst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30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r>
              <a:rPr kumimoji="0" lang="en-US" sz="3200" b="1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IBM Research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7487164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71880-1A8E-C346-84C2-AD95BD241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Search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F3B01-806E-B149-AE05-384B0FB223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Leverages the semantic meaning of each column to perform a search over structured data</a:t>
            </a:r>
          </a:p>
          <a:p>
            <a:r>
              <a:rPr lang="en-US" dirty="0"/>
              <a:t>Support different types of search queries over tables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BF44D-F141-E944-B7B6-D2C2E1067B02}"/>
              </a:ext>
            </a:extLst>
          </p:cNvPr>
          <p:cNvSpPr txBox="1"/>
          <p:nvPr/>
        </p:nvSpPr>
        <p:spPr>
          <a:xfrm>
            <a:off x="-2353733" y="7584949"/>
            <a:ext cx="17051866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Let us look at some example queries and their results</a:t>
            </a:r>
          </a:p>
        </p:txBody>
      </p:sp>
    </p:spTree>
    <p:extLst>
      <p:ext uri="{BB962C8B-B14F-4D97-AF65-F5344CB8AC3E}">
        <p14:creationId xmlns:p14="http://schemas.microsoft.com/office/powerpoint/2010/main" val="197484584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1C9CA21F-1A23-FF43-BCFB-031DB3AACF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7802683"/>
              </p:ext>
            </p:extLst>
          </p:nvPr>
        </p:nvGraphicFramePr>
        <p:xfrm>
          <a:off x="-91134" y="2463974"/>
          <a:ext cx="4573194" cy="2412826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12869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73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89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5306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C1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C2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C3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i="0" u="none" strike="noStrike" cap="none" spc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India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1184639000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3287590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effectLst/>
                        </a:rPr>
                        <a:t>China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1339190000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9596960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dirty="0"/>
                        <a:t>Indonesia</a:t>
                      </a:r>
                      <a:endParaRPr sz="2000" b="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234181400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1919440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dirty="0">
                          <a:effectLst/>
                        </a:rPr>
                        <a:t>Brazil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193364000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8511965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4473B3C6-AFEA-9B48-950E-34866F1FE5C2}"/>
              </a:ext>
            </a:extLst>
          </p:cNvPr>
          <p:cNvSpPr/>
          <p:nvPr/>
        </p:nvSpPr>
        <p:spPr>
          <a:xfrm>
            <a:off x="107613" y="2002309"/>
            <a:ext cx="33746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Find tables related to: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C49ED3-B6DC-174D-9F1D-410CA07E84AB}"/>
              </a:ext>
            </a:extLst>
          </p:cNvPr>
          <p:cNvCxnSpPr/>
          <p:nvPr/>
        </p:nvCxnSpPr>
        <p:spPr>
          <a:xfrm>
            <a:off x="4656667" y="745067"/>
            <a:ext cx="0" cy="9008533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4A6790C-89ED-FC45-B1D2-45C6E9971D3F}"/>
              </a:ext>
            </a:extLst>
          </p:cNvPr>
          <p:cNvSpPr txBox="1"/>
          <p:nvPr/>
        </p:nvSpPr>
        <p:spPr>
          <a:xfrm>
            <a:off x="762000" y="273143"/>
            <a:ext cx="372006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Input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AF959E-04ED-404C-82D7-FE0C3520D768}"/>
              </a:ext>
            </a:extLst>
          </p:cNvPr>
          <p:cNvSpPr txBox="1"/>
          <p:nvPr/>
        </p:nvSpPr>
        <p:spPr>
          <a:xfrm>
            <a:off x="5848014" y="389477"/>
            <a:ext cx="372006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Output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C3359C-5213-674A-87D7-D5912F164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084" y="1337733"/>
            <a:ext cx="6388100" cy="782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2876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1C9CA21F-1A23-FF43-BCFB-031DB3AACF74}"/>
              </a:ext>
            </a:extLst>
          </p:cNvPr>
          <p:cNvGraphicFramePr/>
          <p:nvPr/>
        </p:nvGraphicFramePr>
        <p:xfrm>
          <a:off x="-91134" y="2463974"/>
          <a:ext cx="4573194" cy="2412826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12869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73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89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5306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C1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C2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C3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i="0" u="none" strike="noStrike" cap="none" spc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India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1184639000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3287590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effectLst/>
                        </a:rPr>
                        <a:t>China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1339190000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9596960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dirty="0"/>
                        <a:t>Indonesia</a:t>
                      </a:r>
                      <a:endParaRPr sz="2000" b="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234181400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1919440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dirty="0">
                          <a:effectLst/>
                        </a:rPr>
                        <a:t>Brazil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193364000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8511965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4473B3C6-AFEA-9B48-950E-34866F1FE5C2}"/>
              </a:ext>
            </a:extLst>
          </p:cNvPr>
          <p:cNvSpPr/>
          <p:nvPr/>
        </p:nvSpPr>
        <p:spPr>
          <a:xfrm>
            <a:off x="410582" y="2002309"/>
            <a:ext cx="27687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Add new rows for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C49ED3-B6DC-174D-9F1D-410CA07E84AB}"/>
              </a:ext>
            </a:extLst>
          </p:cNvPr>
          <p:cNvCxnSpPr/>
          <p:nvPr/>
        </p:nvCxnSpPr>
        <p:spPr>
          <a:xfrm>
            <a:off x="4656667" y="745067"/>
            <a:ext cx="0" cy="9008533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4A6790C-89ED-FC45-B1D2-45C6E9971D3F}"/>
              </a:ext>
            </a:extLst>
          </p:cNvPr>
          <p:cNvSpPr txBox="1"/>
          <p:nvPr/>
        </p:nvSpPr>
        <p:spPr>
          <a:xfrm>
            <a:off x="762000" y="273143"/>
            <a:ext cx="372006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Input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AF959E-04ED-404C-82D7-FE0C3520D768}"/>
              </a:ext>
            </a:extLst>
          </p:cNvPr>
          <p:cNvSpPr txBox="1"/>
          <p:nvPr/>
        </p:nvSpPr>
        <p:spPr>
          <a:xfrm>
            <a:off x="5848014" y="389477"/>
            <a:ext cx="372006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Output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512E1C-DCBE-7E49-94D8-516D665A8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167" y="1511387"/>
            <a:ext cx="5799919" cy="350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79497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1C9CA21F-1A23-FF43-BCFB-031DB3AACF74}"/>
              </a:ext>
            </a:extLst>
          </p:cNvPr>
          <p:cNvGraphicFramePr/>
          <p:nvPr/>
        </p:nvGraphicFramePr>
        <p:xfrm>
          <a:off x="-91134" y="2463974"/>
          <a:ext cx="4573194" cy="2412826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12869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73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89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5306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C1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C2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C3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i="0" u="none" strike="noStrike" cap="none" spc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India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1184639000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3287590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effectLst/>
                        </a:rPr>
                        <a:t>China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1339190000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9596960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dirty="0"/>
                        <a:t>Indonesia</a:t>
                      </a:r>
                      <a:endParaRPr sz="2000" b="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234181400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1919440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dirty="0">
                          <a:effectLst/>
                        </a:rPr>
                        <a:t>Brazil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193364000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8511965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4473B3C6-AFEA-9B48-950E-34866F1FE5C2}"/>
              </a:ext>
            </a:extLst>
          </p:cNvPr>
          <p:cNvSpPr/>
          <p:nvPr/>
        </p:nvSpPr>
        <p:spPr>
          <a:xfrm>
            <a:off x="112694" y="1866843"/>
            <a:ext cx="44566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Add country code column for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C49ED3-B6DC-174D-9F1D-410CA07E84AB}"/>
              </a:ext>
            </a:extLst>
          </p:cNvPr>
          <p:cNvCxnSpPr/>
          <p:nvPr/>
        </p:nvCxnSpPr>
        <p:spPr>
          <a:xfrm>
            <a:off x="4656667" y="745067"/>
            <a:ext cx="0" cy="9008533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4A6790C-89ED-FC45-B1D2-45C6E9971D3F}"/>
              </a:ext>
            </a:extLst>
          </p:cNvPr>
          <p:cNvSpPr txBox="1"/>
          <p:nvPr/>
        </p:nvSpPr>
        <p:spPr>
          <a:xfrm>
            <a:off x="762000" y="273143"/>
            <a:ext cx="372006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Input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AF959E-04ED-404C-82D7-FE0C3520D768}"/>
              </a:ext>
            </a:extLst>
          </p:cNvPr>
          <p:cNvSpPr txBox="1"/>
          <p:nvPr/>
        </p:nvSpPr>
        <p:spPr>
          <a:xfrm>
            <a:off x="5848014" y="389477"/>
            <a:ext cx="372006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Output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D3E7B8-8037-8E40-8E14-E195C2742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8383" y="1664447"/>
            <a:ext cx="6955037" cy="306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60541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473B3C6-AFEA-9B48-950E-34866F1FE5C2}"/>
              </a:ext>
            </a:extLst>
          </p:cNvPr>
          <p:cNvSpPr/>
          <p:nvPr/>
        </p:nvSpPr>
        <p:spPr>
          <a:xfrm>
            <a:off x="190575" y="1682176"/>
            <a:ext cx="274305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Search tables</a:t>
            </a:r>
          </a:p>
          <a:p>
            <a:r>
              <a:rPr lang="en-US" dirty="0"/>
              <a:t> about mountains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C49ED3-B6DC-174D-9F1D-410CA07E84AB}"/>
              </a:ext>
            </a:extLst>
          </p:cNvPr>
          <p:cNvCxnSpPr/>
          <p:nvPr/>
        </p:nvCxnSpPr>
        <p:spPr>
          <a:xfrm>
            <a:off x="3335867" y="509105"/>
            <a:ext cx="0" cy="9008533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4A6790C-89ED-FC45-B1D2-45C6E9971D3F}"/>
              </a:ext>
            </a:extLst>
          </p:cNvPr>
          <p:cNvSpPr txBox="1"/>
          <p:nvPr/>
        </p:nvSpPr>
        <p:spPr>
          <a:xfrm>
            <a:off x="762000" y="273143"/>
            <a:ext cx="372006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Input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AF959E-04ED-404C-82D7-FE0C3520D768}"/>
              </a:ext>
            </a:extLst>
          </p:cNvPr>
          <p:cNvSpPr txBox="1"/>
          <p:nvPr/>
        </p:nvSpPr>
        <p:spPr>
          <a:xfrm>
            <a:off x="5848014" y="389477"/>
            <a:ext cx="372006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Output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3A6BB8-5386-7F47-8B39-EE3407DDE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8786" y="1168400"/>
            <a:ext cx="9791700" cy="74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72209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67F2B-3A16-CC4F-B046-D046A71E9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</a:rPr>
              <a:t>In this demonstration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FA89B-8818-7845-9D1F-3796888330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demonstrate S3D, our system that supports semantic search queries over structured data</a:t>
            </a:r>
          </a:p>
          <a:p>
            <a:r>
              <a:rPr lang="en-US" dirty="0"/>
              <a:t>Provide an interactive </a:t>
            </a:r>
            <a:r>
              <a:rPr lang="en-US" dirty="0" err="1"/>
              <a:t>jupyter</a:t>
            </a:r>
            <a:r>
              <a:rPr lang="en-US" dirty="0"/>
              <a:t> notebook to</a:t>
            </a:r>
          </a:p>
          <a:p>
            <a:pPr lvl="1"/>
            <a:r>
              <a:rPr lang="en-US" dirty="0"/>
              <a:t>Demonstrate the analysis of input data</a:t>
            </a:r>
          </a:p>
          <a:p>
            <a:pPr lvl="1"/>
            <a:r>
              <a:rPr lang="en-US" dirty="0"/>
              <a:t>Identify additional web tables that can join with the input table</a:t>
            </a:r>
          </a:p>
          <a:p>
            <a:pPr lvl="1"/>
            <a:r>
              <a:rPr lang="en-US" dirty="0"/>
              <a:t>Identify new rows and columns that can enrich the data</a:t>
            </a:r>
          </a:p>
        </p:txBody>
      </p:sp>
    </p:spTree>
    <p:extLst>
      <p:ext uri="{BB962C8B-B14F-4D97-AF65-F5344CB8AC3E}">
        <p14:creationId xmlns:p14="http://schemas.microsoft.com/office/powerpoint/2010/main" val="137571360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1EBDAF23-3A24-2E42-91D4-CC751BB9CDF9}"/>
              </a:ext>
            </a:extLst>
          </p:cNvPr>
          <p:cNvSpPr/>
          <p:nvPr/>
        </p:nvSpPr>
        <p:spPr>
          <a:xfrm>
            <a:off x="5193181" y="-35265"/>
            <a:ext cx="7982122" cy="9526183"/>
          </a:xfrm>
          <a:prstGeom prst="rect">
            <a:avLst/>
          </a:prstGeom>
          <a:solidFill>
            <a:schemeClr val="bg2">
              <a:alpha val="74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83" name="Rectangle">
            <a:extLst>
              <a:ext uri="{FF2B5EF4-FFF2-40B4-BE49-F238E27FC236}">
                <a16:creationId xmlns:a16="http://schemas.microsoft.com/office/drawing/2014/main" id="{77305ADB-8B42-C04E-A133-37B081D85890}"/>
              </a:ext>
            </a:extLst>
          </p:cNvPr>
          <p:cNvSpPr/>
          <p:nvPr/>
        </p:nvSpPr>
        <p:spPr>
          <a:xfrm>
            <a:off x="5754628" y="7609033"/>
            <a:ext cx="1989168" cy="668953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3492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6" name="Rectangle">
            <a:extLst>
              <a:ext uri="{FF2B5EF4-FFF2-40B4-BE49-F238E27FC236}">
                <a16:creationId xmlns:a16="http://schemas.microsoft.com/office/drawing/2014/main" id="{D7BD5C1B-040E-C640-8CE3-FEB9C75ED1F8}"/>
              </a:ext>
            </a:extLst>
          </p:cNvPr>
          <p:cNvSpPr/>
          <p:nvPr/>
        </p:nvSpPr>
        <p:spPr>
          <a:xfrm>
            <a:off x="5442934" y="885743"/>
            <a:ext cx="2760300" cy="780754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3492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aphicFrame>
        <p:nvGraphicFramePr>
          <p:cNvPr id="120" name="Table"/>
          <p:cNvGraphicFramePr/>
          <p:nvPr>
            <p:extLst>
              <p:ext uri="{D42A27DB-BD31-4B8C-83A1-F6EECF244321}">
                <p14:modId xmlns:p14="http://schemas.microsoft.com/office/powerpoint/2010/main" val="3197018803"/>
              </p:ext>
            </p:extLst>
          </p:nvPr>
        </p:nvGraphicFramePr>
        <p:xfrm>
          <a:off x="304800" y="413357"/>
          <a:ext cx="4573194" cy="2412826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12869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73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89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5306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C1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C2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C3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i="0" u="none" strike="noStrike" cap="none" spc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India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1184639000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3287590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effectLst/>
                        </a:rPr>
                        <a:t>China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1339190000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9596960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dirty="0"/>
                        <a:t>Indonesia</a:t>
                      </a:r>
                      <a:endParaRPr sz="2000" b="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234181400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1919440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42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dirty="0">
                          <a:effectLst/>
                        </a:rPr>
                        <a:t>Brazil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193364000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8511965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" name="Cylinder">
            <a:extLst>
              <a:ext uri="{FF2B5EF4-FFF2-40B4-BE49-F238E27FC236}">
                <a16:creationId xmlns:a16="http://schemas.microsoft.com/office/drawing/2014/main" id="{D9AFA7E7-3694-DC43-B8B4-69CB404919A6}"/>
              </a:ext>
            </a:extLst>
          </p:cNvPr>
          <p:cNvSpPr/>
          <p:nvPr/>
        </p:nvSpPr>
        <p:spPr>
          <a:xfrm>
            <a:off x="11578121" y="3078755"/>
            <a:ext cx="1102351" cy="9326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ln w="38100">
            <a:solidFill>
              <a:schemeClr val="accent1">
                <a:lumOff val="-13575"/>
              </a:scheme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03328C-7520-EB4C-A7D0-C5B30917DB00}"/>
              </a:ext>
            </a:extLst>
          </p:cNvPr>
          <p:cNvSpPr/>
          <p:nvPr/>
        </p:nvSpPr>
        <p:spPr>
          <a:xfrm>
            <a:off x="11662245" y="3381018"/>
            <a:ext cx="101822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/>
              <a:t>DBpedia</a:t>
            </a:r>
            <a:endParaRPr lang="en-US" sz="1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5792FD-6EC0-8441-9D40-A0729037C1E0}"/>
              </a:ext>
            </a:extLst>
          </p:cNvPr>
          <p:cNvSpPr/>
          <p:nvPr/>
        </p:nvSpPr>
        <p:spPr>
          <a:xfrm>
            <a:off x="11704171" y="4438061"/>
            <a:ext cx="103265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/>
              <a:t>Wikidata</a:t>
            </a:r>
            <a:endParaRPr lang="en-US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BDB4C5-5E27-024C-ADE7-54730176D85B}"/>
              </a:ext>
            </a:extLst>
          </p:cNvPr>
          <p:cNvSpPr/>
          <p:nvPr/>
        </p:nvSpPr>
        <p:spPr>
          <a:xfrm>
            <a:off x="11658123" y="5499840"/>
            <a:ext cx="11384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Table  </a:t>
            </a:r>
          </a:p>
          <a:p>
            <a:r>
              <a:rPr lang="en-US" sz="1600" dirty="0"/>
              <a:t>Corpus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B84DBF-144C-394A-8509-DBE80520CB6E}"/>
              </a:ext>
            </a:extLst>
          </p:cNvPr>
          <p:cNvSpPr txBox="1"/>
          <p:nvPr/>
        </p:nvSpPr>
        <p:spPr>
          <a:xfrm>
            <a:off x="860967" y="2700380"/>
            <a:ext cx="2959593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Query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326DB5-F8E9-3D4A-AEA0-C2DE24A7C450}"/>
              </a:ext>
            </a:extLst>
          </p:cNvPr>
          <p:cNvSpPr/>
          <p:nvPr/>
        </p:nvSpPr>
        <p:spPr>
          <a:xfrm>
            <a:off x="9527208" y="3092762"/>
            <a:ext cx="1678446" cy="2468880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156775-4D20-F64B-9B0A-653C6785C3E1}"/>
              </a:ext>
            </a:extLst>
          </p:cNvPr>
          <p:cNvSpPr txBox="1"/>
          <p:nvPr/>
        </p:nvSpPr>
        <p:spPr>
          <a:xfrm>
            <a:off x="9441434" y="3674566"/>
            <a:ext cx="1882647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Knowledge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Index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F983BD7-19A8-6545-AE10-91EDA3AF156A}"/>
              </a:ext>
            </a:extLst>
          </p:cNvPr>
          <p:cNvCxnSpPr>
            <a:cxnSpLocks/>
          </p:cNvCxnSpPr>
          <p:nvPr/>
        </p:nvCxnSpPr>
        <p:spPr>
          <a:xfrm>
            <a:off x="11231512" y="3554487"/>
            <a:ext cx="383999" cy="0"/>
          </a:xfrm>
          <a:prstGeom prst="straightConnector1">
            <a:avLst/>
          </a:prstGeom>
          <a:noFill/>
          <a:ln w="28575" cap="flat">
            <a:solidFill>
              <a:srgbClr val="000000"/>
            </a:solidFill>
            <a:prstDash val="dash"/>
            <a:miter lim="4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58DCFA4-18D4-3742-989D-B80911BEA764}"/>
              </a:ext>
            </a:extLst>
          </p:cNvPr>
          <p:cNvCxnSpPr>
            <a:cxnSpLocks/>
          </p:cNvCxnSpPr>
          <p:nvPr/>
        </p:nvCxnSpPr>
        <p:spPr>
          <a:xfrm flipV="1">
            <a:off x="11205654" y="4634548"/>
            <a:ext cx="383999" cy="15582"/>
          </a:xfrm>
          <a:prstGeom prst="straightConnector1">
            <a:avLst/>
          </a:prstGeom>
          <a:noFill/>
          <a:ln w="28575" cap="flat">
            <a:solidFill>
              <a:srgbClr val="000000"/>
            </a:solidFill>
            <a:prstDash val="dash"/>
            <a:miter lim="4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CB9B71D-B627-2642-8827-6124DA8FF9EB}"/>
              </a:ext>
            </a:extLst>
          </p:cNvPr>
          <p:cNvCxnSpPr>
            <a:cxnSpLocks/>
          </p:cNvCxnSpPr>
          <p:nvPr/>
        </p:nvCxnSpPr>
        <p:spPr>
          <a:xfrm>
            <a:off x="11189089" y="5449569"/>
            <a:ext cx="435716" cy="0"/>
          </a:xfrm>
          <a:prstGeom prst="straightConnector1">
            <a:avLst/>
          </a:prstGeom>
          <a:noFill/>
          <a:ln w="28575" cap="flat">
            <a:solidFill>
              <a:srgbClr val="000000"/>
            </a:solidFill>
            <a:prstDash val="dash"/>
            <a:miter lim="4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Cylinder">
            <a:extLst>
              <a:ext uri="{FF2B5EF4-FFF2-40B4-BE49-F238E27FC236}">
                <a16:creationId xmlns:a16="http://schemas.microsoft.com/office/drawing/2014/main" id="{A5F945B6-33A1-714D-BFE5-37E71B668211}"/>
              </a:ext>
            </a:extLst>
          </p:cNvPr>
          <p:cNvSpPr/>
          <p:nvPr/>
        </p:nvSpPr>
        <p:spPr>
          <a:xfrm>
            <a:off x="11624805" y="4103759"/>
            <a:ext cx="1102351" cy="9326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ln w="38100">
            <a:solidFill>
              <a:schemeClr val="accent1">
                <a:lumOff val="-13575"/>
              </a:scheme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0" name="Cylinder">
            <a:extLst>
              <a:ext uri="{FF2B5EF4-FFF2-40B4-BE49-F238E27FC236}">
                <a16:creationId xmlns:a16="http://schemas.microsoft.com/office/drawing/2014/main" id="{AEBF4C8D-476D-414B-8805-5C2BB8066CB3}"/>
              </a:ext>
            </a:extLst>
          </p:cNvPr>
          <p:cNvSpPr/>
          <p:nvPr/>
        </p:nvSpPr>
        <p:spPr>
          <a:xfrm>
            <a:off x="11657949" y="5269446"/>
            <a:ext cx="1102351" cy="9326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ln w="38100">
            <a:solidFill>
              <a:schemeClr val="accent1">
                <a:lumOff val="-13575"/>
              </a:scheme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7" name="Aggregate Columns">
            <a:extLst>
              <a:ext uri="{FF2B5EF4-FFF2-40B4-BE49-F238E27FC236}">
                <a16:creationId xmlns:a16="http://schemas.microsoft.com/office/drawing/2014/main" id="{90B3F095-365F-8944-99CD-06DB47C07659}"/>
              </a:ext>
            </a:extLst>
          </p:cNvPr>
          <p:cNvSpPr txBox="1"/>
          <p:nvPr/>
        </p:nvSpPr>
        <p:spPr>
          <a:xfrm>
            <a:off x="5183238" y="331582"/>
            <a:ext cx="3470100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1800"/>
            </a:pPr>
            <a:r>
              <a:rPr lang="en-US" sz="2600" dirty="0"/>
              <a:t>Query Processor</a:t>
            </a:r>
            <a:endParaRPr sz="2600" dirty="0"/>
          </a:p>
        </p:txBody>
      </p:sp>
      <p:sp>
        <p:nvSpPr>
          <p:cNvPr id="75" name="Rectangle">
            <a:extLst>
              <a:ext uri="{FF2B5EF4-FFF2-40B4-BE49-F238E27FC236}">
                <a16:creationId xmlns:a16="http://schemas.microsoft.com/office/drawing/2014/main" id="{35BF3359-75EF-2040-A95C-246F37E12C5A}"/>
              </a:ext>
            </a:extLst>
          </p:cNvPr>
          <p:cNvSpPr/>
          <p:nvPr/>
        </p:nvSpPr>
        <p:spPr>
          <a:xfrm>
            <a:off x="5281195" y="175304"/>
            <a:ext cx="3472461" cy="2713566"/>
          </a:xfrm>
          <a:prstGeom prst="rect">
            <a:avLst/>
          </a:prstGeom>
          <a:ln w="6667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7" name="Rectangle">
            <a:extLst>
              <a:ext uri="{FF2B5EF4-FFF2-40B4-BE49-F238E27FC236}">
                <a16:creationId xmlns:a16="http://schemas.microsoft.com/office/drawing/2014/main" id="{5DC8F581-DD65-2147-BA7A-02190DFECE85}"/>
              </a:ext>
            </a:extLst>
          </p:cNvPr>
          <p:cNvSpPr/>
          <p:nvPr/>
        </p:nvSpPr>
        <p:spPr>
          <a:xfrm>
            <a:off x="5475166" y="1830925"/>
            <a:ext cx="2760300" cy="780754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3492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0" name="Aggregate Columns">
            <a:extLst>
              <a:ext uri="{FF2B5EF4-FFF2-40B4-BE49-F238E27FC236}">
                <a16:creationId xmlns:a16="http://schemas.microsoft.com/office/drawing/2014/main" id="{B042C2D9-713B-9044-AD9B-17B08B644DDD}"/>
              </a:ext>
            </a:extLst>
          </p:cNvPr>
          <p:cNvSpPr txBox="1"/>
          <p:nvPr/>
        </p:nvSpPr>
        <p:spPr>
          <a:xfrm>
            <a:off x="6898112" y="6820285"/>
            <a:ext cx="3281870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1800"/>
            </a:pPr>
            <a:r>
              <a:rPr lang="en-US" sz="2600" dirty="0"/>
              <a:t>Results Lookup</a:t>
            </a:r>
          </a:p>
        </p:txBody>
      </p:sp>
      <p:sp>
        <p:nvSpPr>
          <p:cNvPr id="82" name="Rectangle">
            <a:extLst>
              <a:ext uri="{FF2B5EF4-FFF2-40B4-BE49-F238E27FC236}">
                <a16:creationId xmlns:a16="http://schemas.microsoft.com/office/drawing/2014/main" id="{D2C928D4-1298-E645-B556-246DF0EEA7B3}"/>
              </a:ext>
            </a:extLst>
          </p:cNvPr>
          <p:cNvSpPr/>
          <p:nvPr/>
        </p:nvSpPr>
        <p:spPr>
          <a:xfrm>
            <a:off x="5398626" y="6662842"/>
            <a:ext cx="7475966" cy="2763202"/>
          </a:xfrm>
          <a:prstGeom prst="rect">
            <a:avLst/>
          </a:prstGeom>
          <a:ln w="6667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4" name="Rectangle">
            <a:extLst>
              <a:ext uri="{FF2B5EF4-FFF2-40B4-BE49-F238E27FC236}">
                <a16:creationId xmlns:a16="http://schemas.microsoft.com/office/drawing/2014/main" id="{213CEA54-4D9E-A746-9315-3D850C5022D4}"/>
              </a:ext>
            </a:extLst>
          </p:cNvPr>
          <p:cNvSpPr/>
          <p:nvPr/>
        </p:nvSpPr>
        <p:spPr>
          <a:xfrm>
            <a:off x="5764065" y="8641065"/>
            <a:ext cx="2736340" cy="554805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3492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aphicFrame>
        <p:nvGraphicFramePr>
          <p:cNvPr id="97" name="Table">
            <a:extLst>
              <a:ext uri="{FF2B5EF4-FFF2-40B4-BE49-F238E27FC236}">
                <a16:creationId xmlns:a16="http://schemas.microsoft.com/office/drawing/2014/main" id="{565EA34C-F021-2C47-BB61-18750D2ED7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3486879"/>
              </p:ext>
            </p:extLst>
          </p:nvPr>
        </p:nvGraphicFramePr>
        <p:xfrm>
          <a:off x="128179" y="5449569"/>
          <a:ext cx="2782460" cy="1396368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1352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03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8520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Currency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924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i="0" u="none" strike="noStrike" cap="none" spc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China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Yuan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924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India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Rupee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737350829"/>
                  </a:ext>
                </a:extLst>
              </a:tr>
            </a:tbl>
          </a:graphicData>
        </a:graphic>
      </p:graphicFrame>
      <p:sp>
        <p:nvSpPr>
          <p:cNvPr id="98" name="TextBox 97">
            <a:extLst>
              <a:ext uri="{FF2B5EF4-FFF2-40B4-BE49-F238E27FC236}">
                <a16:creationId xmlns:a16="http://schemas.microsoft.com/office/drawing/2014/main" id="{4332A80A-C3C3-E14D-92E1-DBB25C70BC79}"/>
              </a:ext>
            </a:extLst>
          </p:cNvPr>
          <p:cNvSpPr txBox="1"/>
          <p:nvPr/>
        </p:nvSpPr>
        <p:spPr>
          <a:xfrm>
            <a:off x="2733865" y="8944401"/>
            <a:ext cx="2250240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Output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01C12DCE-9E51-CB46-9758-311288868B27}"/>
              </a:ext>
            </a:extLst>
          </p:cNvPr>
          <p:cNvCxnSpPr>
            <a:cxnSpLocks/>
          </p:cNvCxnSpPr>
          <p:nvPr/>
        </p:nvCxnSpPr>
        <p:spPr>
          <a:xfrm>
            <a:off x="8732652" y="1456244"/>
            <a:ext cx="631978" cy="0"/>
          </a:xfrm>
          <a:prstGeom prst="straightConnector1">
            <a:avLst/>
          </a:prstGeom>
          <a:noFill/>
          <a:ln w="50800" cap="flat">
            <a:solidFill>
              <a:srgbClr val="000000"/>
            </a:solidFill>
            <a:prstDash val="solid"/>
            <a:miter lim="4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EA786E8F-64AA-9141-BFB6-67F4004409FF}"/>
              </a:ext>
            </a:extLst>
          </p:cNvPr>
          <p:cNvCxnSpPr>
            <a:cxnSpLocks/>
          </p:cNvCxnSpPr>
          <p:nvPr/>
        </p:nvCxnSpPr>
        <p:spPr>
          <a:xfrm>
            <a:off x="6987513" y="8277986"/>
            <a:ext cx="0" cy="363079"/>
          </a:xfrm>
          <a:prstGeom prst="straightConnector1">
            <a:avLst/>
          </a:prstGeom>
          <a:noFill/>
          <a:ln w="508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4CDC7FA4-03B9-B343-9CD1-3AEB8506A1E1}"/>
              </a:ext>
            </a:extLst>
          </p:cNvPr>
          <p:cNvCxnSpPr>
            <a:cxnSpLocks/>
          </p:cNvCxnSpPr>
          <p:nvPr/>
        </p:nvCxnSpPr>
        <p:spPr>
          <a:xfrm>
            <a:off x="6944709" y="2888870"/>
            <a:ext cx="72716" cy="3773972"/>
          </a:xfrm>
          <a:prstGeom prst="straightConnector1">
            <a:avLst/>
          </a:prstGeom>
          <a:noFill/>
          <a:ln w="508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4" name="Rectangle">
            <a:extLst>
              <a:ext uri="{FF2B5EF4-FFF2-40B4-BE49-F238E27FC236}">
                <a16:creationId xmlns:a16="http://schemas.microsoft.com/office/drawing/2014/main" id="{C3945D15-CBB3-2446-867D-F1EE5914D5E4}"/>
              </a:ext>
            </a:extLst>
          </p:cNvPr>
          <p:cNvSpPr/>
          <p:nvPr/>
        </p:nvSpPr>
        <p:spPr>
          <a:xfrm>
            <a:off x="9316598" y="182701"/>
            <a:ext cx="3403485" cy="2339075"/>
          </a:xfrm>
          <a:prstGeom prst="rect">
            <a:avLst/>
          </a:prstGeom>
          <a:ln w="6667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5" name="Rectangle">
            <a:extLst>
              <a:ext uri="{FF2B5EF4-FFF2-40B4-BE49-F238E27FC236}">
                <a16:creationId xmlns:a16="http://schemas.microsoft.com/office/drawing/2014/main" id="{078660C7-55D2-4A4F-9876-D8CF8F4D9DEE}"/>
              </a:ext>
            </a:extLst>
          </p:cNvPr>
          <p:cNvSpPr/>
          <p:nvPr/>
        </p:nvSpPr>
        <p:spPr>
          <a:xfrm>
            <a:off x="9607871" y="707893"/>
            <a:ext cx="2760300" cy="780754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3492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dirty="0"/>
          </a:p>
        </p:txBody>
      </p:sp>
      <p:sp>
        <p:nvSpPr>
          <p:cNvPr id="47" name="Rectangle">
            <a:extLst>
              <a:ext uri="{FF2B5EF4-FFF2-40B4-BE49-F238E27FC236}">
                <a16:creationId xmlns:a16="http://schemas.microsoft.com/office/drawing/2014/main" id="{3EEB760A-79DB-334F-AC8D-68A48BF4AE94}"/>
              </a:ext>
            </a:extLst>
          </p:cNvPr>
          <p:cNvSpPr/>
          <p:nvPr/>
        </p:nvSpPr>
        <p:spPr>
          <a:xfrm>
            <a:off x="9607871" y="1594789"/>
            <a:ext cx="2760300" cy="780754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3492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30383E-9EDF-FD49-83B9-7ADC2CCDDD0E}"/>
              </a:ext>
            </a:extLst>
          </p:cNvPr>
          <p:cNvSpPr txBox="1"/>
          <p:nvPr/>
        </p:nvSpPr>
        <p:spPr>
          <a:xfrm>
            <a:off x="526481" y="3993602"/>
            <a:ext cx="402968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sng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System Architecture</a:t>
            </a:r>
          </a:p>
        </p:txBody>
      </p:sp>
      <p:sp>
        <p:nvSpPr>
          <p:cNvPr id="69" name="Rectangle">
            <a:extLst>
              <a:ext uri="{FF2B5EF4-FFF2-40B4-BE49-F238E27FC236}">
                <a16:creationId xmlns:a16="http://schemas.microsoft.com/office/drawing/2014/main" id="{319A2CA5-BED3-5A4B-9423-0C1952D72318}"/>
              </a:ext>
            </a:extLst>
          </p:cNvPr>
          <p:cNvSpPr/>
          <p:nvPr/>
        </p:nvSpPr>
        <p:spPr>
          <a:xfrm>
            <a:off x="9324771" y="2966245"/>
            <a:ext cx="3551850" cy="3426575"/>
          </a:xfrm>
          <a:prstGeom prst="rect">
            <a:avLst/>
          </a:prstGeom>
          <a:ln w="6667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F59D1F3-B74D-DA42-8719-620979940B3B}"/>
              </a:ext>
            </a:extLst>
          </p:cNvPr>
          <p:cNvCxnSpPr>
            <a:cxnSpLocks/>
          </p:cNvCxnSpPr>
          <p:nvPr/>
        </p:nvCxnSpPr>
        <p:spPr>
          <a:xfrm flipH="1">
            <a:off x="4187293" y="8149330"/>
            <a:ext cx="844522" cy="7939"/>
          </a:xfrm>
          <a:prstGeom prst="straightConnector1">
            <a:avLst/>
          </a:prstGeom>
          <a:noFill/>
          <a:ln w="53975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0" name="Aggregate Columns">
            <a:extLst>
              <a:ext uri="{FF2B5EF4-FFF2-40B4-BE49-F238E27FC236}">
                <a16:creationId xmlns:a16="http://schemas.microsoft.com/office/drawing/2014/main" id="{3793DDC8-6018-AB4B-ADDF-07EFA427292E}"/>
              </a:ext>
            </a:extLst>
          </p:cNvPr>
          <p:cNvSpPr txBox="1"/>
          <p:nvPr/>
        </p:nvSpPr>
        <p:spPr>
          <a:xfrm>
            <a:off x="9421791" y="182701"/>
            <a:ext cx="3165015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1800"/>
            </a:pPr>
            <a:r>
              <a:rPr lang="en-US" sz="2600" dirty="0"/>
              <a:t>Knowledge Lookup</a:t>
            </a:r>
            <a:endParaRPr sz="2600" dirty="0"/>
          </a:p>
        </p:txBody>
      </p:sp>
      <p:sp>
        <p:nvSpPr>
          <p:cNvPr id="71" name="Aggregate Columns">
            <a:extLst>
              <a:ext uri="{FF2B5EF4-FFF2-40B4-BE49-F238E27FC236}">
                <a16:creationId xmlns:a16="http://schemas.microsoft.com/office/drawing/2014/main" id="{F335937F-BA7B-6043-89B0-EBE0D3FE043C}"/>
              </a:ext>
            </a:extLst>
          </p:cNvPr>
          <p:cNvSpPr txBox="1"/>
          <p:nvPr/>
        </p:nvSpPr>
        <p:spPr>
          <a:xfrm>
            <a:off x="9291315" y="5690574"/>
            <a:ext cx="2926080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1800"/>
            </a:pPr>
            <a:r>
              <a:rPr lang="en-US" sz="2600" dirty="0"/>
              <a:t>Indexing</a:t>
            </a:r>
            <a:endParaRPr sz="26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5F4E441-E16A-0A42-8057-55FA248A4B12}"/>
              </a:ext>
            </a:extLst>
          </p:cNvPr>
          <p:cNvSpPr txBox="1"/>
          <p:nvPr/>
        </p:nvSpPr>
        <p:spPr>
          <a:xfrm>
            <a:off x="9828513" y="1518732"/>
            <a:ext cx="2382544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Numerical Distributions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797A7BC-A830-CF4D-838A-4CB810AA499B}"/>
              </a:ext>
            </a:extLst>
          </p:cNvPr>
          <p:cNvSpPr txBox="1"/>
          <p:nvPr/>
        </p:nvSpPr>
        <p:spPr>
          <a:xfrm>
            <a:off x="9702895" y="900631"/>
            <a:ext cx="238254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Entity Search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341E0A2-E795-7E48-9668-696BA3D763EC}"/>
              </a:ext>
            </a:extLst>
          </p:cNvPr>
          <p:cNvSpPr txBox="1"/>
          <p:nvPr/>
        </p:nvSpPr>
        <p:spPr>
          <a:xfrm>
            <a:off x="5524567" y="988661"/>
            <a:ext cx="2631043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dirty="0"/>
              <a:t>Column Concept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A96DAC1-BD58-314F-B00E-F218F50E5B2D}"/>
              </a:ext>
            </a:extLst>
          </p:cNvPr>
          <p:cNvSpPr txBox="1"/>
          <p:nvPr/>
        </p:nvSpPr>
        <p:spPr>
          <a:xfrm>
            <a:off x="5595429" y="1757106"/>
            <a:ext cx="2455310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dirty="0"/>
              <a:t>Column Relationships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8AAEF9E-5BD9-0C44-B14D-F790C8A0EC6B}"/>
              </a:ext>
            </a:extLst>
          </p:cNvPr>
          <p:cNvSpPr txBox="1"/>
          <p:nvPr/>
        </p:nvSpPr>
        <p:spPr>
          <a:xfrm>
            <a:off x="5745262" y="7677406"/>
            <a:ext cx="1989168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dirty="0"/>
              <a:t>New Rows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DFCE079-8C68-424E-A5D9-A0D43389D194}"/>
              </a:ext>
            </a:extLst>
          </p:cNvPr>
          <p:cNvSpPr txBox="1"/>
          <p:nvPr/>
        </p:nvSpPr>
        <p:spPr>
          <a:xfrm>
            <a:off x="5746451" y="8639048"/>
            <a:ext cx="2797812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dirty="0"/>
              <a:t>Aggregation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D853E0-A869-EE45-8FCD-E86E8816A4BB}"/>
              </a:ext>
            </a:extLst>
          </p:cNvPr>
          <p:cNvSpPr txBox="1"/>
          <p:nvPr/>
        </p:nvSpPr>
        <p:spPr>
          <a:xfrm>
            <a:off x="264048" y="-35265"/>
            <a:ext cx="3292569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Find tables related to:</a:t>
            </a:r>
          </a:p>
        </p:txBody>
      </p:sp>
      <p:sp>
        <p:nvSpPr>
          <p:cNvPr id="48" name="Rectangle">
            <a:extLst>
              <a:ext uri="{FF2B5EF4-FFF2-40B4-BE49-F238E27FC236}">
                <a16:creationId xmlns:a16="http://schemas.microsoft.com/office/drawing/2014/main" id="{693ADCB6-6646-A54E-A6A8-9139B57B264E}"/>
              </a:ext>
            </a:extLst>
          </p:cNvPr>
          <p:cNvSpPr/>
          <p:nvPr/>
        </p:nvSpPr>
        <p:spPr>
          <a:xfrm>
            <a:off x="7882540" y="7596000"/>
            <a:ext cx="2358922" cy="668953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3492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E1CE82D-1095-F949-A669-455644BA7565}"/>
              </a:ext>
            </a:extLst>
          </p:cNvPr>
          <p:cNvSpPr txBox="1"/>
          <p:nvPr/>
        </p:nvSpPr>
        <p:spPr>
          <a:xfrm>
            <a:off x="8108352" y="7695984"/>
            <a:ext cx="2200842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dirty="0"/>
              <a:t>New Columns</a:t>
            </a:r>
          </a:p>
        </p:txBody>
      </p:sp>
      <p:sp>
        <p:nvSpPr>
          <p:cNvPr id="56" name="Rectangle">
            <a:extLst>
              <a:ext uri="{FF2B5EF4-FFF2-40B4-BE49-F238E27FC236}">
                <a16:creationId xmlns:a16="http://schemas.microsoft.com/office/drawing/2014/main" id="{40B58DAC-4EFD-E94F-A7FC-815014E25262}"/>
              </a:ext>
            </a:extLst>
          </p:cNvPr>
          <p:cNvSpPr/>
          <p:nvPr/>
        </p:nvSpPr>
        <p:spPr>
          <a:xfrm>
            <a:off x="10414072" y="7596000"/>
            <a:ext cx="2358922" cy="668953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3492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75A3B2B-2B44-4F4F-9605-2B06172EEE39}"/>
              </a:ext>
            </a:extLst>
          </p:cNvPr>
          <p:cNvSpPr txBox="1"/>
          <p:nvPr/>
        </p:nvSpPr>
        <p:spPr>
          <a:xfrm>
            <a:off x="10673750" y="7695984"/>
            <a:ext cx="2200842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dirty="0"/>
              <a:t>New Tables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E27FEB9-40F4-6D4D-A552-90B0BD80EC1A}"/>
              </a:ext>
            </a:extLst>
          </p:cNvPr>
          <p:cNvCxnSpPr>
            <a:cxnSpLocks/>
          </p:cNvCxnSpPr>
          <p:nvPr/>
        </p:nvCxnSpPr>
        <p:spPr>
          <a:xfrm>
            <a:off x="8539047" y="8897196"/>
            <a:ext cx="712161" cy="0"/>
          </a:xfrm>
          <a:prstGeom prst="straightConnector1">
            <a:avLst/>
          </a:prstGeom>
          <a:noFill/>
          <a:ln w="508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0" name="Rectangle">
            <a:extLst>
              <a:ext uri="{FF2B5EF4-FFF2-40B4-BE49-F238E27FC236}">
                <a16:creationId xmlns:a16="http://schemas.microsoft.com/office/drawing/2014/main" id="{FEC88D0C-F001-2B49-A20F-8F598A01C34E}"/>
              </a:ext>
            </a:extLst>
          </p:cNvPr>
          <p:cNvSpPr/>
          <p:nvPr/>
        </p:nvSpPr>
        <p:spPr>
          <a:xfrm>
            <a:off x="9349099" y="8614394"/>
            <a:ext cx="2736340" cy="554805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34925">
            <a:solidFill>
              <a:schemeClr val="accent1">
                <a:hueOff val="114395"/>
                <a:lumOff val="-249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2D74BF1-9EE4-BB4B-960C-3CE1BBA83974}"/>
              </a:ext>
            </a:extLst>
          </p:cNvPr>
          <p:cNvSpPr txBox="1"/>
          <p:nvPr/>
        </p:nvSpPr>
        <p:spPr>
          <a:xfrm>
            <a:off x="9331485" y="8612377"/>
            <a:ext cx="2797812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dirty="0"/>
              <a:t>Ranking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CEDE5A0-4B18-194B-B7DC-8A3D8E5FA12B}"/>
              </a:ext>
            </a:extLst>
          </p:cNvPr>
          <p:cNvCxnSpPr>
            <a:cxnSpLocks/>
            <a:endCxn id="69" idx="1"/>
          </p:cNvCxnSpPr>
          <p:nvPr/>
        </p:nvCxnSpPr>
        <p:spPr>
          <a:xfrm>
            <a:off x="6981067" y="4679533"/>
            <a:ext cx="2343704" cy="0"/>
          </a:xfrm>
          <a:prstGeom prst="line">
            <a:avLst/>
          </a:prstGeom>
          <a:noFill/>
          <a:ln w="508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2A8773C-CBEF-1E41-80E0-7B89C4F4C47F}"/>
              </a:ext>
            </a:extLst>
          </p:cNvPr>
          <p:cNvCxnSpPr>
            <a:cxnSpLocks/>
          </p:cNvCxnSpPr>
          <p:nvPr/>
        </p:nvCxnSpPr>
        <p:spPr>
          <a:xfrm flipH="1" flipV="1">
            <a:off x="10894167" y="2521777"/>
            <a:ext cx="15249" cy="442053"/>
          </a:xfrm>
          <a:prstGeom prst="straightConnector1">
            <a:avLst/>
          </a:prstGeom>
          <a:noFill/>
          <a:ln w="50800" cap="flat">
            <a:solidFill>
              <a:srgbClr val="000000"/>
            </a:solidFill>
            <a:prstDash val="solid"/>
            <a:miter lim="4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78" name="Table">
            <a:extLst>
              <a:ext uri="{FF2B5EF4-FFF2-40B4-BE49-F238E27FC236}">
                <a16:creationId xmlns:a16="http://schemas.microsoft.com/office/drawing/2014/main" id="{116F34D7-938C-7F4E-A90D-FBCC2D6141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3456208"/>
              </p:ext>
            </p:extLst>
          </p:nvPr>
        </p:nvGraphicFramePr>
        <p:xfrm>
          <a:off x="889652" y="6739911"/>
          <a:ext cx="3313850" cy="1396368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16103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35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8520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Continent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924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i="0" u="none" strike="noStrike" cap="none" spc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China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Asia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924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dirty="0"/>
                        <a:t>Indonesia</a:t>
                      </a:r>
                      <a:endParaRPr sz="2000" b="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Asia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3909749648"/>
                  </a:ext>
                </a:extLst>
              </a:tr>
            </a:tbl>
          </a:graphicData>
        </a:graphic>
      </p:graphicFrame>
      <p:graphicFrame>
        <p:nvGraphicFramePr>
          <p:cNvPr id="81" name="Table">
            <a:extLst>
              <a:ext uri="{FF2B5EF4-FFF2-40B4-BE49-F238E27FC236}">
                <a16:creationId xmlns:a16="http://schemas.microsoft.com/office/drawing/2014/main" id="{CF120E86-4FF4-6044-AA50-A383E08EC3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874427"/>
              </p:ext>
            </p:extLst>
          </p:nvPr>
        </p:nvGraphicFramePr>
        <p:xfrm>
          <a:off x="62385" y="8261989"/>
          <a:ext cx="2782460" cy="1396368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1352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03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8520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Capital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924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dirty="0"/>
                        <a:t>India</a:t>
                      </a:r>
                      <a:endParaRPr sz="2000" b="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New Delhi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231857972"/>
                  </a:ext>
                </a:extLst>
              </a:tr>
              <a:tr h="428924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b="0" i="0" u="none" strike="noStrike" cap="none" spc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FillTx/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China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  <a:r>
                        <a:rPr lang="en-US" sz="2000" dirty="0"/>
                        <a:t>Beijing</a:t>
                      </a:r>
                      <a:endParaRPr sz="20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562217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398126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3619</TotalTime>
  <Words>257</Words>
  <Application>Microsoft Macintosh PowerPoint</Application>
  <PresentationFormat>Custom</PresentationFormat>
  <Paragraphs>131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Semantic Search over Structured Data </vt:lpstr>
      <vt:lpstr>Semantic Search</vt:lpstr>
      <vt:lpstr>PowerPoint Presentation</vt:lpstr>
      <vt:lpstr>PowerPoint Presentation</vt:lpstr>
      <vt:lpstr>PowerPoint Presentation</vt:lpstr>
      <vt:lpstr>PowerPoint Presentation</vt:lpstr>
      <vt:lpstr>In this demonstration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sainyam galhotra</cp:lastModifiedBy>
  <cp:revision>44</cp:revision>
  <cp:lastPrinted>2019-09-11T22:08:13Z</cp:lastPrinted>
  <dcterms:modified xsi:type="dcterms:W3CDTF">2020-07-04T16:16:52Z</dcterms:modified>
</cp:coreProperties>
</file>